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slide. Replace the deck title and subtitle. Open with one warm sentence about what this presentation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warm. The brand sign-off, and a single next step or contact 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expectations for the next few minutes. Keep to four or five lines.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breath between topics. One big number or phrase. Use the soil/dark layout to mark a new 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workhorse layout. A heading, a lead line, and up to four supporting points. Don't crowd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number, said out loud. Use for the metric that anchors the 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Before/after, problem/solution, us/them. Keep both columns parallel in length.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Full-bleed visual. Drop a product shot or screenshot into the placeholder; keep the caption short.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Sprout speak. A single first-person line, in the brand voice — no quotation marks needed beyond the design.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one real chart. Swap the placeholder for a Chart.js canvas or an exported plot; keep one takeaway visible.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FFFFF">
                  <a:alpha val="100000"/>
                </a:srgbClr>
              </a:gs>
              <a:gs pos="52000">
                <a:srgbClr val="EAF3DA">
                  <a:alpha val="100000"/>
                </a:srgbClr>
              </a:gs>
              <a:gs pos="100000">
                <a:srgbClr val="D6ECBD">
                  <a:alpha val="100000"/>
                </a:srgbClr>
              </a:gs>
            </a:gsLst>
            <a:path path="circle">
              <a:fillToRect l="22000" t="12000" r="78000" b="88000"/>
            </a:path>
          </a:gra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-156000">
            <a:off x="1401208" y="2595173"/>
            <a:ext cx="582127" cy="691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71700" y="2788047"/>
            <a:ext cx="135792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540" kern="0" dirty="0">
                <a:solidFill>
                  <a:srgbClr val="5F7A3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SPROUT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428750" y="3788172"/>
            <a:ext cx="15893415" cy="2667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1250" b="1" spc="-112" kern="0" dirty="0">
                <a:solidFill>
                  <a:srgbClr val="1E2A18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Tend a tiny jungle.</a:t>
            </a:r>
            <a:endParaRPr lang="en-US" sz="11250" dirty="0"/>
          </a:p>
        </p:txBody>
      </p:sp>
      <p:sp>
        <p:nvSpPr>
          <p:cNvPr id="6" name="Text 3"/>
          <p:cNvSpPr/>
          <p:nvPr/>
        </p:nvSpPr>
        <p:spPr>
          <a:xfrm>
            <a:off x="1428750" y="6702822"/>
            <a:ext cx="10791825" cy="10152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850" dirty="0">
                <a:solidFill>
                  <a:srgbClr val="4A5740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four-channel soil-monitoring &amp; automatic-watering system — that treats every plant like it's alive.</a:t>
            </a:r>
            <a:endParaRPr lang="en-US" sz="2850" dirty="0"/>
          </a:p>
        </p:txBody>
      </p:sp>
      <p:sp>
        <p:nvSpPr>
          <p:cNvPr id="7" name="Text 4"/>
          <p:cNvSpPr/>
          <p:nvPr/>
        </p:nvSpPr>
        <p:spPr>
          <a:xfrm>
            <a:off x="1428750" y="9042400"/>
            <a:ext cx="3149144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7A8A6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Pitch deck · 2026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6824921" y="9467850"/>
            <a:ext cx="9677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B9C8A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TITLE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C3320">
                  <a:alpha val="100000"/>
                </a:srgbClr>
              </a:gs>
              <a:gs pos="65000">
                <a:srgbClr val="0C1311">
                  <a:alpha val="100000"/>
                </a:srgbClr>
              </a:gs>
            </a:gsLst>
            <a:path path="circle">
              <a:fillToRect l="50000" t="0" r="50000" b="100000"/>
            </a:path>
          </a:gra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-156000">
            <a:off x="8515846" y="3269734"/>
            <a:ext cx="1204044" cy="14220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77313" y="5104111"/>
            <a:ext cx="5733376" cy="1158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9000" b="1" dirty="0">
                <a:solidFill>
                  <a:srgbClr val="EAF2E0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Tend well.</a:t>
            </a:r>
            <a:endParaRPr lang="en-US" sz="9000" dirty="0"/>
          </a:p>
        </p:txBody>
      </p:sp>
      <p:sp>
        <p:nvSpPr>
          <p:cNvPr id="5" name="Text 2"/>
          <p:cNvSpPr/>
          <p:nvPr/>
        </p:nvSpPr>
        <p:spPr>
          <a:xfrm>
            <a:off x="4440372" y="6548041"/>
            <a:ext cx="9407158" cy="482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dirty="0">
                <a:solidFill>
                  <a:srgbClr val="9FB094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github.com/your-handle/sprout · hello@sprout.example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16405920" y="9467850"/>
            <a:ext cx="137298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324" kern="0" dirty="0">
                <a:solidFill>
                  <a:srgbClr val="3A4A3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CLOSING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8750" y="2273300"/>
            <a:ext cx="169735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60" kern="0" dirty="0">
                <a:solidFill>
                  <a:srgbClr val="5F7A3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AGENDA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428750" y="2863850"/>
            <a:ext cx="16973550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300" b="1" dirty="0">
                <a:solidFill>
                  <a:srgbClr val="1E2A18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What we'll cover</a:t>
            </a:r>
            <a:endParaRPr lang="en-US" sz="6300" dirty="0"/>
          </a:p>
        </p:txBody>
      </p:sp>
      <p:sp>
        <p:nvSpPr>
          <p:cNvPr id="4" name="Shape 2"/>
          <p:cNvSpPr/>
          <p:nvPr/>
        </p:nvSpPr>
        <p:spPr>
          <a:xfrm>
            <a:off x="1428750" y="5003800"/>
            <a:ext cx="12382500" cy="19050"/>
          </a:xfrm>
          <a:prstGeom prst="rect">
            <a:avLst/>
          </a:prstGeom>
          <a:solidFill>
            <a:srgbClr val="E3E9D8"/>
          </a:solidFill>
          <a:ln/>
        </p:spPr>
      </p:sp>
      <p:sp>
        <p:nvSpPr>
          <p:cNvPr id="5" name="Text 3"/>
          <p:cNvSpPr/>
          <p:nvPr/>
        </p:nvSpPr>
        <p:spPr>
          <a:xfrm>
            <a:off x="1428750" y="4305300"/>
            <a:ext cx="647700" cy="463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8BD24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2286000" y="4235450"/>
            <a:ext cx="7132995" cy="55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problem — plants fail in silence</a:t>
            </a:r>
            <a:endParaRPr lang="en-US" sz="3150" dirty="0"/>
          </a:p>
        </p:txBody>
      </p:sp>
      <p:sp>
        <p:nvSpPr>
          <p:cNvPr id="7" name="Shape 5"/>
          <p:cNvSpPr/>
          <p:nvPr/>
        </p:nvSpPr>
        <p:spPr>
          <a:xfrm>
            <a:off x="1428750" y="6076950"/>
            <a:ext cx="12382500" cy="19050"/>
          </a:xfrm>
          <a:prstGeom prst="rect">
            <a:avLst/>
          </a:prstGeom>
          <a:solidFill>
            <a:srgbClr val="E3E9D8"/>
          </a:solidFill>
          <a:ln/>
        </p:spPr>
      </p:sp>
      <p:sp>
        <p:nvSpPr>
          <p:cNvPr id="8" name="Text 6"/>
          <p:cNvSpPr/>
          <p:nvPr/>
        </p:nvSpPr>
        <p:spPr>
          <a:xfrm>
            <a:off x="1428750" y="5378450"/>
            <a:ext cx="647700" cy="463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4A85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2286000" y="5308600"/>
            <a:ext cx="7039134" cy="55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Sprout reads the soil, honestly</a:t>
            </a:r>
            <a:endParaRPr lang="en-US" sz="3150" dirty="0"/>
          </a:p>
        </p:txBody>
      </p:sp>
      <p:sp>
        <p:nvSpPr>
          <p:cNvPr id="10" name="Shape 8"/>
          <p:cNvSpPr/>
          <p:nvPr/>
        </p:nvSpPr>
        <p:spPr>
          <a:xfrm>
            <a:off x="1428750" y="7150100"/>
            <a:ext cx="12382500" cy="19050"/>
          </a:xfrm>
          <a:prstGeom prst="rect">
            <a:avLst/>
          </a:prstGeom>
          <a:solidFill>
            <a:srgbClr val="E3E9D8"/>
          </a:solidFill>
          <a:ln/>
        </p:spPr>
      </p:sp>
      <p:sp>
        <p:nvSpPr>
          <p:cNvPr id="11" name="Text 9"/>
          <p:cNvSpPr/>
          <p:nvPr/>
        </p:nvSpPr>
        <p:spPr>
          <a:xfrm>
            <a:off x="1428750" y="6451600"/>
            <a:ext cx="647700" cy="463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7B6C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2286000" y="6381750"/>
            <a:ext cx="4559350" cy="55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we've built so far</a:t>
            </a:r>
            <a:endParaRPr lang="en-US" sz="3150" dirty="0"/>
          </a:p>
        </p:txBody>
      </p:sp>
      <p:sp>
        <p:nvSpPr>
          <p:cNvPr id="13" name="Text 11"/>
          <p:cNvSpPr/>
          <p:nvPr/>
        </p:nvSpPr>
        <p:spPr>
          <a:xfrm>
            <a:off x="1428750" y="7524750"/>
            <a:ext cx="647700" cy="463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5A62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2286000" y="7454900"/>
            <a:ext cx="3723114" cy="55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it goes next</a:t>
            </a:r>
            <a:endParaRPr lang="en-US" sz="3150" dirty="0"/>
          </a:p>
        </p:txBody>
      </p:sp>
      <p:sp>
        <p:nvSpPr>
          <p:cNvPr id="15" name="Text 13"/>
          <p:cNvSpPr/>
          <p:nvPr/>
        </p:nvSpPr>
        <p:spPr>
          <a:xfrm>
            <a:off x="16646625" y="9467850"/>
            <a:ext cx="114607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C2CFB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AGENDA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6211D">
                  <a:alpha val="100000"/>
                </a:srgbClr>
              </a:gs>
              <a:gs pos="60000">
                <a:srgbClr val="0C1311">
                  <a:alpha val="100000"/>
                </a:srgbClr>
              </a:gs>
              <a:gs pos="100000">
                <a:srgbClr val="090E0C">
                  <a:alpha val="100000"/>
                </a:srgbClr>
              </a:gs>
            </a:gsLst>
            <a:path path="circle">
              <a:fillToRect l="80000" t="0" r="20000" b="100000"/>
            </a:path>
          </a:gra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16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716000" y="3063875"/>
            <a:ext cx="3429000" cy="4114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28750" y="3001367"/>
            <a:ext cx="1697355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spc="540" kern="0" dirty="0">
                <a:solidFill>
                  <a:srgbClr val="9EE04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1428750" y="3649067"/>
            <a:ext cx="11772900" cy="2390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9750" b="1" dirty="0">
                <a:solidFill>
                  <a:srgbClr val="EAF2E0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Plants fail in silence.</a:t>
            </a:r>
            <a:endParaRPr lang="en-US" sz="9750" dirty="0"/>
          </a:p>
        </p:txBody>
      </p:sp>
      <p:sp>
        <p:nvSpPr>
          <p:cNvPr id="6" name="Text 3"/>
          <p:cNvSpPr/>
          <p:nvPr/>
        </p:nvSpPr>
        <p:spPr>
          <a:xfrm>
            <a:off x="1428750" y="6325592"/>
            <a:ext cx="8829675" cy="9981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700" dirty="0">
                <a:solidFill>
                  <a:srgbClr val="9FB094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By the time a leaf droops, the damage is already days old.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16468329" y="9467850"/>
            <a:ext cx="137298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3A4A3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SECTION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8750" y="2516584"/>
            <a:ext cx="12753975" cy="1524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850" b="1" dirty="0">
                <a:solidFill>
                  <a:srgbClr val="1E2A18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Raw counts and the band are the truth.</a:t>
            </a:r>
            <a:endParaRPr lang="en-US" sz="5850" dirty="0"/>
          </a:p>
        </p:txBody>
      </p:sp>
      <p:sp>
        <p:nvSpPr>
          <p:cNvPr id="3" name="Text 1"/>
          <p:cNvSpPr/>
          <p:nvPr/>
        </p:nvSpPr>
        <p:spPr>
          <a:xfrm>
            <a:off x="1428750" y="4250134"/>
            <a:ext cx="11576685" cy="9981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700" dirty="0">
                <a:solidFill>
                  <a:srgbClr val="4A5740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Sprout never invents a percentage. It reads the soil and classifies it into seven calibrated bands — and everything follows from that.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428750" y="5857875"/>
            <a:ext cx="152400" cy="152400"/>
          </a:xfrm>
          <a:prstGeom prst="roundRect">
            <a:avLst>
              <a:gd name="adj" fmla="val 31250"/>
            </a:avLst>
          </a:prstGeom>
          <a:solidFill>
            <a:srgbClr val="34A853"/>
          </a:solidFill>
          <a:ln/>
        </p:spPr>
      </p:sp>
      <p:sp>
        <p:nvSpPr>
          <p:cNvPr id="5" name="Text 3"/>
          <p:cNvSpPr/>
          <p:nvPr/>
        </p:nvSpPr>
        <p:spPr>
          <a:xfrm>
            <a:off x="1771650" y="5743575"/>
            <a:ext cx="6220016" cy="9181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capacitive probe reports thirst four times an hour.</a:t>
            </a:r>
            <a:endParaRPr lang="en-US" sz="2475" dirty="0"/>
          </a:p>
        </p:txBody>
      </p:sp>
      <p:sp>
        <p:nvSpPr>
          <p:cNvPr id="6" name="Shape 4"/>
          <p:cNvSpPr/>
          <p:nvPr/>
        </p:nvSpPr>
        <p:spPr>
          <a:xfrm>
            <a:off x="8382000" y="5857875"/>
            <a:ext cx="152400" cy="152400"/>
          </a:xfrm>
          <a:prstGeom prst="roundRect">
            <a:avLst>
              <a:gd name="adj" fmla="val 31250"/>
            </a:avLst>
          </a:prstGeom>
          <a:solidFill>
            <a:srgbClr val="17B6C4"/>
          </a:solidFill>
          <a:ln/>
        </p:spPr>
      </p:sp>
      <p:sp>
        <p:nvSpPr>
          <p:cNvPr id="7" name="Text 5"/>
          <p:cNvSpPr/>
          <p:nvPr/>
        </p:nvSpPr>
        <p:spPr>
          <a:xfrm>
            <a:off x="8724900" y="5743575"/>
            <a:ext cx="6220016" cy="9181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Mood and watering derive from the band, never an index.</a:t>
            </a:r>
            <a:endParaRPr lang="en-US" sz="2475" dirty="0"/>
          </a:p>
        </p:txBody>
      </p:sp>
      <p:sp>
        <p:nvSpPr>
          <p:cNvPr id="8" name="Shape 6"/>
          <p:cNvSpPr/>
          <p:nvPr/>
        </p:nvSpPr>
        <p:spPr>
          <a:xfrm>
            <a:off x="1428750" y="7004646"/>
            <a:ext cx="152400" cy="152400"/>
          </a:xfrm>
          <a:prstGeom prst="roundRect">
            <a:avLst>
              <a:gd name="adj" fmla="val 31250"/>
            </a:avLst>
          </a:prstGeom>
          <a:solidFill>
            <a:srgbClr val="F5A623"/>
          </a:solidFill>
          <a:ln/>
        </p:spPr>
      </p:sp>
      <p:sp>
        <p:nvSpPr>
          <p:cNvPr id="9" name="Text 7"/>
          <p:cNvSpPr/>
          <p:nvPr/>
        </p:nvSpPr>
        <p:spPr>
          <a:xfrm>
            <a:off x="1771650" y="6890346"/>
            <a:ext cx="6220016" cy="9181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Gaps in the data are surfaced, not smoothed over.</a:t>
            </a:r>
            <a:endParaRPr lang="en-US" sz="2475" dirty="0"/>
          </a:p>
        </p:txBody>
      </p:sp>
      <p:sp>
        <p:nvSpPr>
          <p:cNvPr id="10" name="Shape 8"/>
          <p:cNvSpPr/>
          <p:nvPr/>
        </p:nvSpPr>
        <p:spPr>
          <a:xfrm>
            <a:off x="8382000" y="7004646"/>
            <a:ext cx="152400" cy="152400"/>
          </a:xfrm>
          <a:prstGeom prst="roundRect">
            <a:avLst>
              <a:gd name="adj" fmla="val 31250"/>
            </a:avLst>
          </a:prstGeom>
          <a:solidFill>
            <a:srgbClr val="7C5CFF"/>
          </a:solidFill>
          <a:ln/>
        </p:spPr>
      </p:sp>
      <p:sp>
        <p:nvSpPr>
          <p:cNvPr id="11" name="Text 9"/>
          <p:cNvSpPr/>
          <p:nvPr/>
        </p:nvSpPr>
        <p:spPr>
          <a:xfrm>
            <a:off x="8724900" y="6890346"/>
            <a:ext cx="6220016" cy="9181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Watering waits until calibration makes it safe.</a:t>
            </a:r>
            <a:endParaRPr lang="en-US" sz="2475" dirty="0"/>
          </a:p>
        </p:txBody>
      </p:sp>
      <p:sp>
        <p:nvSpPr>
          <p:cNvPr id="12" name="Text 10"/>
          <p:cNvSpPr/>
          <p:nvPr/>
        </p:nvSpPr>
        <p:spPr>
          <a:xfrm>
            <a:off x="16468329" y="9467850"/>
            <a:ext cx="137298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C2CFB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CONTENT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9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79610" y="3263900"/>
            <a:ext cx="4928681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100" spc="420" kern="0" dirty="0">
                <a:solidFill>
                  <a:srgbClr val="5F7A3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 FULL DAY, EVERY DAY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3863236" y="3848100"/>
            <a:ext cx="10561429" cy="2438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21000" b="1" dirty="0">
                <a:solidFill>
                  <a:srgbClr val="1E2A1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11,400</a:t>
            </a:r>
            <a:endParaRPr lang="en-US" sz="21000" dirty="0"/>
          </a:p>
        </p:txBody>
      </p:sp>
      <p:sp>
        <p:nvSpPr>
          <p:cNvPr id="4" name="Text 2"/>
          <p:cNvSpPr/>
          <p:nvPr/>
        </p:nvSpPr>
        <p:spPr>
          <a:xfrm>
            <a:off x="2397800" y="6477000"/>
            <a:ext cx="13492401" cy="58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dirty="0">
                <a:solidFill>
                  <a:srgbClr val="4A5740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honest readings captured per day, across four co-located probes.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16965117" y="9467850"/>
            <a:ext cx="78948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324" kern="0" dirty="0">
                <a:solidFill>
                  <a:srgbClr val="C2CFB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STAT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8750" y="3036888"/>
            <a:ext cx="1697355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1E2A18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The percentage was lying.</a:t>
            </a:r>
            <a:endParaRPr lang="en-US" sz="5400" dirty="0"/>
          </a:p>
        </p:txBody>
      </p:sp>
      <p:sp>
        <p:nvSpPr>
          <p:cNvPr id="3" name="Shape 1"/>
          <p:cNvSpPr/>
          <p:nvPr/>
        </p:nvSpPr>
        <p:spPr>
          <a:xfrm>
            <a:off x="1428750" y="4256088"/>
            <a:ext cx="7524750" cy="2994025"/>
          </a:xfrm>
          <a:prstGeom prst="roundRect">
            <a:avLst>
              <a:gd name="adj" fmla="val 7635"/>
            </a:avLst>
          </a:prstGeom>
          <a:solidFill>
            <a:srgbClr val="FFFFFF"/>
          </a:solidFill>
          <a:ln w="6350">
            <a:solidFill>
              <a:srgbClr val="F1D8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911350" y="4738688"/>
            <a:ext cx="721550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A346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BEFORE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911350" y="5272088"/>
            <a:ext cx="721550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single 0–100% number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11350" y="5938838"/>
            <a:ext cx="6756337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250" dirty="0">
                <a:solidFill>
                  <a:srgbClr val="6F7E6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Presented as if it were real soil water content. It wasn't — and it hid the truth behind a tidy figure.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9334500" y="4256088"/>
            <a:ext cx="7524750" cy="2994025"/>
          </a:xfrm>
          <a:prstGeom prst="roundRect">
            <a:avLst>
              <a:gd name="adj" fmla="val 7635"/>
            </a:avLst>
          </a:prstGeom>
          <a:solidFill>
            <a:srgbClr val="FFFFFF"/>
          </a:solidFill>
          <a:ln w="6350">
            <a:solidFill>
              <a:srgbClr val="CFE6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17101" y="4738688"/>
            <a:ext cx="721550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252" kern="0" dirty="0">
                <a:solidFill>
                  <a:srgbClr val="1F6B3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AFTER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817101" y="5272088"/>
            <a:ext cx="721550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1E2A18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Raw counts + a calibrated band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9817101" y="5938838"/>
            <a:ext cx="6756337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250" dirty="0">
                <a:solidFill>
                  <a:srgbClr val="6F7E6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instrument value and one of seven honest bands. Any index is clearly labelled as relative.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5933341" y="9467850"/>
            <a:ext cx="196147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C2CFB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TWO-COLUMN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13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6750" y="666750"/>
            <a:ext cx="16954500" cy="8286750"/>
          </a:xfrm>
          <a:prstGeom prst="roundRect">
            <a:avLst>
              <a:gd name="adj" fmla="val 2759"/>
            </a:avLst>
          </a:prstGeom>
          <a:solidFill>
            <a:srgbClr val="101916"/>
          </a:solidFill>
          <a:ln w="6350">
            <a:solidFill>
              <a:srgbClr val="29372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243513" y="4619625"/>
            <a:ext cx="8581073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spc="225" kern="0" dirty="0">
                <a:solidFill>
                  <a:srgbClr val="6F827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 product shot / dashboard screenshot ]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666750" y="9334500"/>
            <a:ext cx="10074771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EAF2E0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Four probes in one recovering plant — a real day on the bench.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6729671" y="9423400"/>
            <a:ext cx="9677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3A4A3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IMAGE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C3320">
                  <a:alpha val="100000"/>
                </a:srgbClr>
              </a:gs>
              <a:gs pos="62000">
                <a:srgbClr val="0C1311">
                  <a:alpha val="100000"/>
                </a:srgbClr>
              </a:gs>
            </a:gsLst>
            <a:path path="circle">
              <a:fillToRect l="18000" t="100000" r="82000" b="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428750" y="3144242"/>
            <a:ext cx="14225588" cy="3055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200" b="1" dirty="0">
                <a:solidFill>
                  <a:srgbClr val="EAF2E0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“I'm thriving. My last drink was two days ago — and I'll tell you before I'm thirsty again.”</a:t>
            </a:r>
            <a:endParaRPr lang="en-US" sz="7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-156000">
            <a:off x="1407897" y="6628806"/>
            <a:ext cx="441569" cy="5233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9300" y="6725146"/>
            <a:ext cx="4958040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9EE04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— Sprout, in its own voice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6824921" y="9467850"/>
            <a:ext cx="96778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3A4A3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QUOTE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8750" y="1962150"/>
            <a:ext cx="6815396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100" b="1" dirty="0">
                <a:solidFill>
                  <a:srgbClr val="1E2A18"/>
                </a:solidFill>
                <a:latin typeface="Baloo 2" pitchFamily="34" charset="0"/>
                <a:ea typeface="Baloo 2" pitchFamily="34" charset="-122"/>
                <a:cs typeface="Baloo 2" pitchFamily="34" charset="-120"/>
              </a:rPr>
              <a:t>Drying rate, per plant</a:t>
            </a:r>
            <a:endParaRPr lang="en-US" sz="5100" dirty="0"/>
          </a:p>
        </p:txBody>
      </p:sp>
      <p:sp>
        <p:nvSpPr>
          <p:cNvPr id="3" name="Text 1"/>
          <p:cNvSpPr/>
          <p:nvPr/>
        </p:nvSpPr>
        <p:spPr>
          <a:xfrm>
            <a:off x="13293030" y="2209800"/>
            <a:ext cx="3922841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8A9A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raw ADC · higher = drier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1428750" y="2990850"/>
            <a:ext cx="15430500" cy="53340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6350">
            <a:solidFill>
              <a:srgbClr val="E3E9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92300" y="5376962"/>
            <a:ext cx="2641600" cy="2027138"/>
          </a:xfrm>
          <a:prstGeom prst="roundRect">
            <a:avLst>
              <a:gd name="adj" fmla="val 4699"/>
            </a:avLst>
          </a:prstGeom>
          <a:solidFill>
            <a:srgbClr val="8BD24F"/>
          </a:solidFill>
          <a:ln/>
        </p:spPr>
      </p:sp>
      <p:sp>
        <p:nvSpPr>
          <p:cNvPr id="6" name="Text 4"/>
          <p:cNvSpPr/>
          <p:nvPr/>
        </p:nvSpPr>
        <p:spPr>
          <a:xfrm>
            <a:off x="3075881" y="7556500"/>
            <a:ext cx="35054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F7E6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s1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857750" y="4231184"/>
            <a:ext cx="2641600" cy="3172917"/>
          </a:xfrm>
          <a:prstGeom prst="roundRect">
            <a:avLst>
              <a:gd name="adj" fmla="val 3606"/>
            </a:avLst>
          </a:prstGeom>
          <a:solidFill>
            <a:srgbClr val="34A853"/>
          </a:solidFill>
          <a:ln/>
        </p:spPr>
      </p:sp>
      <p:sp>
        <p:nvSpPr>
          <p:cNvPr id="8" name="Text 6"/>
          <p:cNvSpPr/>
          <p:nvPr/>
        </p:nvSpPr>
        <p:spPr>
          <a:xfrm>
            <a:off x="6041331" y="7556500"/>
            <a:ext cx="35054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F7E6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s2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7823200" y="4848126"/>
            <a:ext cx="2641600" cy="2555974"/>
          </a:xfrm>
          <a:prstGeom prst="roundRect">
            <a:avLst>
              <a:gd name="adj" fmla="val 3727"/>
            </a:avLst>
          </a:prstGeom>
          <a:solidFill>
            <a:srgbClr val="17B6C4"/>
          </a:solidFill>
          <a:ln/>
        </p:spPr>
      </p:sp>
      <p:sp>
        <p:nvSpPr>
          <p:cNvPr id="10" name="Text 8"/>
          <p:cNvSpPr/>
          <p:nvPr/>
        </p:nvSpPr>
        <p:spPr>
          <a:xfrm>
            <a:off x="9006780" y="7556500"/>
            <a:ext cx="35054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F7E6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s3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0788651" y="5200650"/>
            <a:ext cx="2641600" cy="2203450"/>
          </a:xfrm>
          <a:prstGeom prst="roundRect">
            <a:avLst>
              <a:gd name="adj" fmla="val 4323"/>
            </a:avLst>
          </a:prstGeom>
          <a:solidFill>
            <a:srgbClr val="F5A623"/>
          </a:solidFill>
          <a:ln/>
        </p:spPr>
      </p:sp>
      <p:sp>
        <p:nvSpPr>
          <p:cNvPr id="12" name="Text 10"/>
          <p:cNvSpPr/>
          <p:nvPr/>
        </p:nvSpPr>
        <p:spPr>
          <a:xfrm>
            <a:off x="11972231" y="7556500"/>
            <a:ext cx="35054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F7E6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s4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3754100" y="4583708"/>
            <a:ext cx="2641600" cy="2820392"/>
          </a:xfrm>
          <a:prstGeom prst="roundRect">
            <a:avLst>
              <a:gd name="adj" fmla="val 3606"/>
            </a:avLst>
          </a:prstGeom>
          <a:solidFill>
            <a:srgbClr val="E8703A"/>
          </a:solidFill>
          <a:ln/>
        </p:spPr>
      </p:sp>
      <p:sp>
        <p:nvSpPr>
          <p:cNvPr id="14" name="Text 12"/>
          <p:cNvSpPr/>
          <p:nvPr/>
        </p:nvSpPr>
        <p:spPr>
          <a:xfrm>
            <a:off x="14937681" y="7556500"/>
            <a:ext cx="35054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6F7E6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s5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7003217" y="9467850"/>
            <a:ext cx="78948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C2CFB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DATA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2026-06-25T00:17:16Z</dcterms:created>
  <dcterms:modified xsi:type="dcterms:W3CDTF">2026-06-25T00:17:16Z</dcterms:modified>
</cp:coreProperties>
</file>